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73" r:id="rId4"/>
    <p:sldId id="274" r:id="rId5"/>
    <p:sldId id="278" r:id="rId6"/>
    <p:sldId id="271" r:id="rId7"/>
    <p:sldId id="272" r:id="rId8"/>
    <p:sldId id="279" r:id="rId9"/>
    <p:sldId id="275" r:id="rId10"/>
    <p:sldId id="280" r:id="rId11"/>
    <p:sldId id="281" r:id="rId12"/>
    <p:sldId id="260" r:id="rId13"/>
    <p:sldId id="261" r:id="rId14"/>
    <p:sldId id="265" r:id="rId15"/>
    <p:sldId id="262" r:id="rId16"/>
    <p:sldId id="259" r:id="rId17"/>
    <p:sldId id="263" r:id="rId18"/>
    <p:sldId id="264" r:id="rId19"/>
    <p:sldId id="282" r:id="rId20"/>
    <p:sldId id="288" r:id="rId21"/>
    <p:sldId id="28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9"/>
    <p:restoredTop sz="95897"/>
  </p:normalViewPr>
  <p:slideViewPr>
    <p:cSldViewPr snapToGrid="0" snapToObjects="1">
      <p:cViewPr varScale="1">
        <p:scale>
          <a:sx n="114" d="100"/>
          <a:sy n="114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cessibilidade.gov.p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magovpt.github.io/kit-selo/checklists/checklist-10aspeto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magovpt.github.io/gerado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magovpt.github.io/gerador/#create" TargetMode="External"/><Relationship Id="rId2" Type="http://schemas.openxmlformats.org/officeDocument/2006/relationships/hyperlink" Target="http://accessmonitor.acessibilidade.gov.p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lo.usabilidade.gov.pt/acessibilidade/" TargetMode="External"/><Relationship Id="rId5" Type="http://schemas.openxmlformats.org/officeDocument/2006/relationships/hyperlink" Target="https://selo.acessibilidade.gov.pt/acessibilidade/" TargetMode="External"/><Relationship Id="rId4" Type="http://schemas.openxmlformats.org/officeDocument/2006/relationships/hyperlink" Target="https://amagovpt.github.io/kit-selo/checklist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B72302-388B-9141-B3D9-1234ED11C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9" y="885433"/>
            <a:ext cx="10261602" cy="3022257"/>
          </a:xfrm>
          <a:effectLst/>
        </p:spPr>
        <p:txBody>
          <a:bodyPr anchor="b">
            <a:normAutofit fontScale="90000"/>
          </a:bodyPr>
          <a:lstStyle/>
          <a:p>
            <a:pPr algn="ctr"/>
            <a:r>
              <a:rPr lang="pt-PT" sz="7200" dirty="0">
                <a:solidFill>
                  <a:schemeClr val="tx1"/>
                </a:solidFill>
              </a:rPr>
              <a:t>A Declaração de Acessibilidade</a:t>
            </a:r>
            <a:br>
              <a:rPr lang="pt-PT" sz="7200" dirty="0">
                <a:solidFill>
                  <a:schemeClr val="tx1"/>
                </a:solidFill>
              </a:rPr>
            </a:br>
            <a:r>
              <a:rPr lang="pt-PT" sz="7200" dirty="0">
                <a:solidFill>
                  <a:schemeClr val="tx1"/>
                </a:solidFill>
              </a:rPr>
              <a:t>- Web e </a:t>
            </a:r>
            <a:r>
              <a:rPr lang="pt-PT" sz="7200" dirty="0" err="1">
                <a:solidFill>
                  <a:schemeClr val="tx1"/>
                </a:solidFill>
              </a:rPr>
              <a:t>Apps</a:t>
            </a:r>
            <a:r>
              <a:rPr lang="pt-PT" sz="7200" dirty="0">
                <a:solidFill>
                  <a:schemeClr val="tx1"/>
                </a:solidFill>
              </a:rPr>
              <a:t> -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ADFC47-F033-AA42-9AFF-C6FE559E5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6955" y="4033164"/>
            <a:ext cx="8378090" cy="1181206"/>
          </a:xfrm>
          <a:effectLst/>
        </p:spPr>
        <p:txBody>
          <a:bodyPr anchor="t">
            <a:normAutofit/>
          </a:bodyPr>
          <a:lstStyle/>
          <a:p>
            <a:pPr algn="ctr"/>
            <a:r>
              <a:rPr lang="pt-PT" sz="2000" dirty="0"/>
              <a:t>O DL n.º 83/2018, de 19 de outubro</a:t>
            </a:r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2"/>
            </a:solidFill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1A8AE3E-E35E-A649-813C-7E8264C8EADF}"/>
              </a:ext>
            </a:extLst>
          </p:cNvPr>
          <p:cNvSpPr txBox="1"/>
          <p:nvPr/>
        </p:nvSpPr>
        <p:spPr>
          <a:xfrm>
            <a:off x="1371597" y="5737426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>
                <a:solidFill>
                  <a:schemeClr val="bg1"/>
                </a:solidFill>
              </a:rPr>
              <a:t>Jorge Fernandes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D153441-6620-464A-A803-32E7591A4F1E}"/>
              </a:ext>
            </a:extLst>
          </p:cNvPr>
          <p:cNvSpPr txBox="1"/>
          <p:nvPr/>
        </p:nvSpPr>
        <p:spPr>
          <a:xfrm>
            <a:off x="1343013" y="6129337"/>
            <a:ext cx="3959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Equipa de Experiência Digital</a:t>
            </a:r>
          </a:p>
          <a:p>
            <a:r>
              <a:rPr lang="pt-PT" b="1">
                <a:solidFill>
                  <a:schemeClr val="bg1"/>
                </a:solidFill>
              </a:rPr>
              <a:t>Direção de Transformação Digital</a:t>
            </a:r>
          </a:p>
        </p:txBody>
      </p:sp>
      <p:pic>
        <p:nvPicPr>
          <p:cNvPr id="14" name="Gráfico 13" descr="Sala de Aulas">
            <a:extLst>
              <a:ext uri="{FF2B5EF4-FFF2-40B4-BE49-F238E27FC236}">
                <a16:creationId xmlns:a16="http://schemas.microsoft.com/office/drawing/2014/main" id="{974DF8F5-65D4-E243-B2BD-282DC6865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843" y="5778963"/>
            <a:ext cx="914400" cy="914400"/>
          </a:xfrm>
          <a:prstGeom prst="rect">
            <a:avLst/>
          </a:prstGeom>
        </p:spPr>
      </p:pic>
      <p:pic>
        <p:nvPicPr>
          <p:cNvPr id="10" name="Imagem 9" title="AMA - Agência para a Modernização Administrativa I.P.">
            <a:extLst>
              <a:ext uri="{FF2B5EF4-FFF2-40B4-BE49-F238E27FC236}">
                <a16:creationId xmlns:a16="http://schemas.microsoft.com/office/drawing/2014/main" id="{E06C266F-DE7F-3A4F-9B54-3D58FC397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0070" y="6084280"/>
            <a:ext cx="2006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80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626DAC-2CC9-8046-B55D-4F989957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85433"/>
            <a:ext cx="10261602" cy="302225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DL n.º 83/2018</a:t>
            </a: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Uma </a:t>
            </a:r>
            <a:r>
              <a:rPr lang="en-US" sz="7200" dirty="0" err="1">
                <a:solidFill>
                  <a:schemeClr val="tx1"/>
                </a:solidFill>
              </a:rPr>
              <a:t>metodologia</a:t>
            </a:r>
            <a:r>
              <a:rPr lang="en-US" sz="7200" dirty="0">
                <a:solidFill>
                  <a:schemeClr val="tx1"/>
                </a:solidFill>
              </a:rPr>
              <a:t> de </a:t>
            </a:r>
            <a:r>
              <a:rPr lang="en-US" sz="7200" dirty="0" err="1">
                <a:solidFill>
                  <a:schemeClr val="tx1"/>
                </a:solidFill>
              </a:rPr>
              <a:t>avaliação</a:t>
            </a:r>
            <a:r>
              <a:rPr lang="en-US" sz="7200" dirty="0">
                <a:solidFill>
                  <a:schemeClr val="tx1"/>
                </a:solidFill>
              </a:rPr>
              <a:t> + </a:t>
            </a:r>
            <a:r>
              <a:rPr lang="en-US" sz="7200" dirty="0" err="1">
                <a:solidFill>
                  <a:schemeClr val="tx1"/>
                </a:solidFill>
              </a:rPr>
              <a:t>exigente</a:t>
            </a:r>
            <a:endParaRPr lang="en-US" sz="7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Imagem 8" title="AMA - Agência para a Modernização Administrativa I.P.">
            <a:extLst>
              <a:ext uri="{FF2B5EF4-FFF2-40B4-BE49-F238E27FC236}">
                <a16:creationId xmlns:a16="http://schemas.microsoft.com/office/drawing/2014/main" id="{931020D7-6B44-3947-88F2-85FC344A7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070" y="6084280"/>
            <a:ext cx="2006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4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297F145-6472-B745-AE0C-686A8062E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PT" sz="3200" dirty="0"/>
              <a:t>Uma metodologia de avaliação mais exigente</a:t>
            </a:r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83F38AB1-5665-2D4B-AFCA-4106F893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7954627" cy="3636511"/>
          </a:xfrm>
          <a:effectLst/>
        </p:spPr>
        <p:txBody>
          <a:bodyPr>
            <a:normAutofit/>
          </a:bodyPr>
          <a:lstStyle/>
          <a:p>
            <a:r>
              <a:rPr lang="pt-PT" sz="2000" dirty="0"/>
              <a:t>Procedimento simplificado automático (obrigatório)</a:t>
            </a:r>
            <a:endParaRPr lang="pt-PT" sz="1800" dirty="0"/>
          </a:p>
          <a:p>
            <a:r>
              <a:rPr lang="pt-PT" sz="2000" dirty="0"/>
              <a:t>Procedimento simplificado manual (obrigatório)</a:t>
            </a:r>
            <a:endParaRPr lang="pt-PT" sz="1800" dirty="0"/>
          </a:p>
          <a:p>
            <a:r>
              <a:rPr lang="pt-PT" sz="2000" dirty="0"/>
              <a:t>Testes de usabilidade c/ </a:t>
            </a:r>
            <a:r>
              <a:rPr lang="pt-PT" sz="2000" dirty="0" err="1"/>
              <a:t>PcD</a:t>
            </a:r>
            <a:r>
              <a:rPr lang="pt-PT" sz="2000" dirty="0"/>
              <a:t> (recomendado)</a:t>
            </a:r>
            <a:endParaRPr lang="pt-PT" b="1" dirty="0"/>
          </a:p>
          <a:p>
            <a:pPr marL="0" indent="0">
              <a:buNone/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798115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D4F6C6D-AD47-BD46-9A41-FC3693032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765850"/>
            <a:ext cx="7954627" cy="3636511"/>
          </a:xfrm>
          <a:effectLst/>
        </p:spPr>
        <p:txBody>
          <a:bodyPr>
            <a:normAutofit lnSpcReduction="10000"/>
          </a:bodyPr>
          <a:lstStyle/>
          <a:p>
            <a:r>
              <a:rPr lang="pt-PT" sz="2000" dirty="0" err="1"/>
              <a:t>Access</a:t>
            </a:r>
            <a:r>
              <a:rPr lang="pt-PT" sz="2000" b="1" dirty="0" err="1"/>
              <a:t>Monitor</a:t>
            </a:r>
            <a:br>
              <a:rPr lang="pt-PT" sz="2000" dirty="0"/>
            </a:br>
            <a:r>
              <a:rPr lang="pt-PT" sz="2000" dirty="0">
                <a:hlinkClick r:id="rId2"/>
              </a:rPr>
              <a:t>www.acessibilidade.gov.pt</a:t>
            </a:r>
            <a:endParaRPr lang="pt-PT" sz="2000" dirty="0"/>
          </a:p>
          <a:p>
            <a:pPr lvl="1"/>
            <a:r>
              <a:rPr lang="pt-PT" sz="2000" dirty="0" err="1"/>
              <a:t>AccessMonitor</a:t>
            </a:r>
            <a:r>
              <a:rPr lang="pt-PT" sz="2000" dirty="0"/>
              <a:t> – relatório de uma página</a:t>
            </a:r>
          </a:p>
          <a:p>
            <a:pPr lvl="1"/>
            <a:r>
              <a:rPr lang="pt-PT" sz="2000" dirty="0" err="1"/>
              <a:t>MyMonitor</a:t>
            </a:r>
            <a:r>
              <a:rPr lang="pt-PT" sz="2000" dirty="0"/>
              <a:t> – monitoriza uma amostra de um sítio Web (privado)</a:t>
            </a:r>
          </a:p>
          <a:p>
            <a:pPr lvl="1"/>
            <a:r>
              <a:rPr lang="pt-PT" sz="2000" dirty="0"/>
              <a:t>Observatório Português da Acessibilidade (público)</a:t>
            </a:r>
          </a:p>
          <a:p>
            <a:r>
              <a:rPr lang="pt-PT" sz="2200" dirty="0"/>
              <a:t>Passar a bateria de testes para o ‘AA’ das WCAG</a:t>
            </a:r>
          </a:p>
          <a:p>
            <a:r>
              <a:rPr lang="pt-PT" sz="2200" dirty="0"/>
              <a:t>Amostra: (art.º 9º do DL n.º 83/2018)</a:t>
            </a:r>
          </a:p>
          <a:p>
            <a:pPr lvl="1"/>
            <a:r>
              <a:rPr lang="pt-PT" sz="2000" dirty="0"/>
              <a:t>Homepage + todas as páginas do domínio ligadas à 1ª</a:t>
            </a:r>
          </a:p>
          <a:p>
            <a:pPr lvl="1"/>
            <a:endParaRPr lang="pt-PT" sz="2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3A4D063-7299-0940-9E6E-FA33D0AC1C9F}"/>
              </a:ext>
            </a:extLst>
          </p:cNvPr>
          <p:cNvSpPr txBox="1"/>
          <p:nvPr/>
        </p:nvSpPr>
        <p:spPr>
          <a:xfrm>
            <a:off x="9529769" y="3429000"/>
            <a:ext cx="2465740" cy="30777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PT" sz="1400" dirty="0"/>
              <a:t>Avaliação automática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B49154D-10D9-8843-B490-1BE51512618B}"/>
              </a:ext>
            </a:extLst>
          </p:cNvPr>
          <p:cNvSpPr txBox="1"/>
          <p:nvPr/>
        </p:nvSpPr>
        <p:spPr>
          <a:xfrm>
            <a:off x="9515480" y="3057530"/>
            <a:ext cx="248002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Declaração</a:t>
            </a:r>
          </a:p>
        </p:txBody>
      </p:sp>
      <p:pic>
        <p:nvPicPr>
          <p:cNvPr id="9" name="Gráfico 8" descr="Carrinho de compras">
            <a:extLst>
              <a:ext uri="{FF2B5EF4-FFF2-40B4-BE49-F238E27FC236}">
                <a16:creationId xmlns:a16="http://schemas.microsoft.com/office/drawing/2014/main" id="{B4E20C2D-FA4B-2748-B1E4-18CE8144B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14181" y="3069767"/>
            <a:ext cx="369333" cy="369333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1B32D9DF-E13A-2943-B154-ABD112C4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PT" sz="3200" dirty="0"/>
              <a:t>Avaliação automática (obrigatória)</a:t>
            </a:r>
            <a:br>
              <a:rPr lang="pt-PT" sz="3100" i="1" dirty="0"/>
            </a:br>
            <a:r>
              <a:rPr lang="pt-PT" sz="2700" dirty="0"/>
              <a:t>Procedimento simplificado</a:t>
            </a:r>
          </a:p>
        </p:txBody>
      </p:sp>
    </p:spTree>
    <p:extLst>
      <p:ext uri="{BB962C8B-B14F-4D97-AF65-F5344CB8AC3E}">
        <p14:creationId xmlns:p14="http://schemas.microsoft.com/office/powerpoint/2010/main" val="3071807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1ABCAC-7AB5-FB44-BC4C-549D60DB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PT" sz="3100" dirty="0"/>
              <a:t>Avaliação Manual (obrigatória)</a:t>
            </a:r>
            <a:br>
              <a:rPr lang="pt-PT" sz="3100" i="1" dirty="0"/>
            </a:br>
            <a:r>
              <a:rPr lang="pt-PT" sz="2700" dirty="0"/>
              <a:t>Procedimento simplificado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721F99D-4722-CA41-9A05-4BA8157D0702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810000" y="3210549"/>
            <a:ext cx="3690000" cy="2238125"/>
          </a:xfrm>
          <a:effectLst/>
        </p:spPr>
        <p:txBody>
          <a:bodyPr>
            <a:normAutofit/>
          </a:bodyPr>
          <a:lstStyle/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pt-PT" sz="2000" dirty="0"/>
              <a:t>Menus de navegação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pt-PT" sz="2000" dirty="0"/>
              <a:t>Títulos e subtítulos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pt-PT" sz="2000" dirty="0"/>
              <a:t>Tabelas de dados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pt-PT" sz="2000" dirty="0"/>
              <a:t>Formulários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/>
            </a:pPr>
            <a:r>
              <a:rPr lang="pt-PT" sz="2000" dirty="0"/>
              <a:t>Gráficos e imagens-link</a:t>
            </a:r>
            <a:endParaRPr lang="pt-PT" sz="2000" u="sng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66E360-BB5A-F54E-B691-C0002B053C2C}"/>
              </a:ext>
            </a:extLst>
          </p:cNvPr>
          <p:cNvSpPr txBox="1"/>
          <p:nvPr/>
        </p:nvSpPr>
        <p:spPr>
          <a:xfrm>
            <a:off x="9529769" y="3429000"/>
            <a:ext cx="246574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PT" sz="1400" dirty="0"/>
              <a:t>Avaliação automática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400" b="1" dirty="0" err="1"/>
              <a:t>Chklist</a:t>
            </a:r>
            <a:r>
              <a:rPr lang="pt-PT" sz="1400" b="1" dirty="0"/>
              <a:t> “10 aspetos”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7A20EBB-5DA7-B94A-BFE9-631781B249A2}"/>
              </a:ext>
            </a:extLst>
          </p:cNvPr>
          <p:cNvSpPr txBox="1"/>
          <p:nvPr/>
        </p:nvSpPr>
        <p:spPr>
          <a:xfrm>
            <a:off x="9515480" y="3057530"/>
            <a:ext cx="248002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Declaração</a:t>
            </a:r>
          </a:p>
        </p:txBody>
      </p:sp>
      <p:pic>
        <p:nvPicPr>
          <p:cNvPr id="13" name="Gráfico 12" descr="Carrinho de compras">
            <a:extLst>
              <a:ext uri="{FF2B5EF4-FFF2-40B4-BE49-F238E27FC236}">
                <a16:creationId xmlns:a16="http://schemas.microsoft.com/office/drawing/2014/main" id="{5DADC282-EF5C-6948-BA28-2F9168E33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4181" y="3069767"/>
            <a:ext cx="369333" cy="36933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41E99F6-7F26-5549-A0F2-B3872DF11E38}"/>
              </a:ext>
            </a:extLst>
          </p:cNvPr>
          <p:cNvSpPr txBox="1"/>
          <p:nvPr/>
        </p:nvSpPr>
        <p:spPr>
          <a:xfrm>
            <a:off x="810000" y="2333946"/>
            <a:ext cx="10278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i="1" dirty="0" err="1"/>
              <a:t>Checklist</a:t>
            </a:r>
            <a:r>
              <a:rPr lang="pt-PT" sz="3200" b="1" dirty="0"/>
              <a:t> “10 aspetos de acessibilidade funcional”</a:t>
            </a:r>
          </a:p>
        </p:txBody>
      </p:sp>
      <p:sp>
        <p:nvSpPr>
          <p:cNvPr id="15" name="Marcador de Posição de Conteúdo 2">
            <a:extLst>
              <a:ext uri="{FF2B5EF4-FFF2-40B4-BE49-F238E27FC236}">
                <a16:creationId xmlns:a16="http://schemas.microsoft.com/office/drawing/2014/main" id="{4137D22C-E5FC-5B42-A5D0-45412B889E28}"/>
              </a:ext>
            </a:extLst>
          </p:cNvPr>
          <p:cNvSpPr txBox="1">
            <a:spLocks noChangeAspect="1"/>
          </p:cNvSpPr>
          <p:nvPr/>
        </p:nvSpPr>
        <p:spPr>
          <a:xfrm>
            <a:off x="4428450" y="3444321"/>
            <a:ext cx="3689233" cy="19215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accent6"/>
              </a:buClr>
              <a:buFont typeface="+mj-lt"/>
              <a:buAutoNum type="arabicPeriod" startAt="6"/>
            </a:pPr>
            <a:r>
              <a:rPr lang="pt-PT" sz="2000" dirty="0"/>
              <a:t>Contraste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 startAt="6"/>
            </a:pPr>
            <a:r>
              <a:rPr lang="pt-PT" sz="2000" i="1" dirty="0" err="1"/>
              <a:t>Players</a:t>
            </a:r>
            <a:r>
              <a:rPr lang="pt-PT" sz="2000" dirty="0"/>
              <a:t> de vídeo e áudio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 startAt="6"/>
            </a:pPr>
            <a:r>
              <a:rPr lang="pt-PT" sz="2000" dirty="0"/>
              <a:t>Estrutura da página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 startAt="6"/>
            </a:pPr>
            <a:r>
              <a:rPr lang="pt-PT" sz="2000" dirty="0"/>
              <a:t>Sintaxe de HTML</a:t>
            </a:r>
          </a:p>
          <a:p>
            <a:pPr marL="457200" indent="-457200">
              <a:buClr>
                <a:schemeClr val="accent6"/>
              </a:buClr>
              <a:buFont typeface="+mj-lt"/>
              <a:buAutoNum type="arabicPeriod" startAt="6"/>
            </a:pPr>
            <a:r>
              <a:rPr lang="pt-PT" sz="2000" dirty="0"/>
              <a:t>Ficheiros PDF</a:t>
            </a:r>
            <a:endParaRPr lang="pt-PT" sz="2000" u="sng" dirty="0"/>
          </a:p>
        </p:txBody>
      </p:sp>
      <p:sp>
        <p:nvSpPr>
          <p:cNvPr id="16" name="Marcador de Posição de Conteúdo 2">
            <a:extLst>
              <a:ext uri="{FF2B5EF4-FFF2-40B4-BE49-F238E27FC236}">
                <a16:creationId xmlns:a16="http://schemas.microsoft.com/office/drawing/2014/main" id="{1A54BC36-1762-DD47-A8A6-17BECB58C2EF}"/>
              </a:ext>
            </a:extLst>
          </p:cNvPr>
          <p:cNvSpPr txBox="1">
            <a:spLocks/>
          </p:cNvSpPr>
          <p:nvPr/>
        </p:nvSpPr>
        <p:spPr>
          <a:xfrm>
            <a:off x="810000" y="5486871"/>
            <a:ext cx="7191000" cy="7078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pt-PT" sz="2000" dirty="0"/>
              <a:t>Fonte: </a:t>
            </a:r>
            <a:r>
              <a:rPr lang="pt-PT" sz="2000" u="sng" dirty="0">
                <a:hlinkClick r:id="rId4"/>
              </a:rPr>
              <a:t>https://amagovpt.github.io/kit-selo/checklists/checklist-10aspetos.html</a:t>
            </a:r>
            <a:r>
              <a:rPr lang="pt-PT" sz="2000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0922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AFE11C-1ABE-6840-89DC-BE8B5E8F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Autofit/>
          </a:bodyPr>
          <a:lstStyle/>
          <a:p>
            <a:r>
              <a:rPr lang="pt-PT" sz="3200" dirty="0"/>
              <a:t>Testes de Usabilidade (recomendado)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0799154-9DEB-7446-B95A-2F36072BB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7954627" cy="3636511"/>
          </a:xfrm>
          <a:effectLst/>
        </p:spPr>
        <p:txBody>
          <a:bodyPr>
            <a:normAutofit/>
          </a:bodyPr>
          <a:lstStyle/>
          <a:p>
            <a:r>
              <a:rPr lang="pt-PT" sz="2000" dirty="0"/>
              <a:t>Testes com pessoas com necessidades especiais na utilização de um computador</a:t>
            </a:r>
          </a:p>
          <a:p>
            <a:pPr lvl="1"/>
            <a:r>
              <a:rPr lang="pt-PT" sz="1800" dirty="0"/>
              <a:t>4 utilizadores sem necessidades especiais</a:t>
            </a:r>
          </a:p>
          <a:p>
            <a:pPr lvl="1"/>
            <a:r>
              <a:rPr lang="pt-PT" sz="1800" dirty="0"/>
              <a:t>2 utilizadores com necessidades especiais</a:t>
            </a:r>
          </a:p>
          <a:p>
            <a:pPr lvl="2"/>
            <a:r>
              <a:rPr lang="pt-PT" sz="1600" dirty="0"/>
              <a:t>Visão, audição, intelectual, motor</a:t>
            </a:r>
          </a:p>
          <a:p>
            <a:pPr lvl="1"/>
            <a:endParaRPr lang="pt-PT" sz="1800" dirty="0"/>
          </a:p>
          <a:p>
            <a:pPr lvl="1"/>
            <a:endParaRPr lang="pt-PT" sz="18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D04F0CE-2DC0-D14F-9479-B2E7332B2EAB}"/>
              </a:ext>
            </a:extLst>
          </p:cNvPr>
          <p:cNvSpPr txBox="1"/>
          <p:nvPr/>
        </p:nvSpPr>
        <p:spPr>
          <a:xfrm>
            <a:off x="9529769" y="3429000"/>
            <a:ext cx="2465740" cy="7386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PT" sz="1400" dirty="0"/>
              <a:t>Avaliação automática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400" dirty="0" err="1"/>
              <a:t>Chklist</a:t>
            </a:r>
            <a:r>
              <a:rPr lang="pt-PT" sz="1400" dirty="0"/>
              <a:t> “10 aspetos”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400" b="1" dirty="0"/>
              <a:t>Testes c/ utilizadores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CACA6E9-52F5-AD45-B0C5-B02CAD383741}"/>
              </a:ext>
            </a:extLst>
          </p:cNvPr>
          <p:cNvSpPr txBox="1"/>
          <p:nvPr/>
        </p:nvSpPr>
        <p:spPr>
          <a:xfrm>
            <a:off x="9515480" y="3057530"/>
            <a:ext cx="248002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Declaração</a:t>
            </a:r>
          </a:p>
        </p:txBody>
      </p:sp>
      <p:pic>
        <p:nvPicPr>
          <p:cNvPr id="11" name="Gráfico 10" descr="Carrinho de compras">
            <a:extLst>
              <a:ext uri="{FF2B5EF4-FFF2-40B4-BE49-F238E27FC236}">
                <a16:creationId xmlns:a16="http://schemas.microsoft.com/office/drawing/2014/main" id="{CCEBD288-1586-AE4B-9D35-AD6FC1137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4181" y="3069767"/>
            <a:ext cx="369333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03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61908A-4AD1-9849-8011-D02C0E69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Autofit/>
          </a:bodyPr>
          <a:lstStyle/>
          <a:p>
            <a:r>
              <a:rPr lang="pt-PT" sz="3200" dirty="0"/>
              <a:t>Preencher a </a:t>
            </a:r>
            <a:br>
              <a:rPr lang="pt-PT" sz="3200" dirty="0"/>
            </a:br>
            <a:r>
              <a:rPr lang="pt-PT" sz="2800" dirty="0"/>
              <a:t>Declaração de Acessibilidade e Usabilidade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71B1E45-32ED-4A46-8A30-26604F17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7954627" cy="3636511"/>
          </a:xfrm>
          <a:effectLst/>
        </p:spPr>
        <p:txBody>
          <a:bodyPr>
            <a:normAutofit/>
          </a:bodyPr>
          <a:lstStyle/>
          <a:p>
            <a:r>
              <a:rPr lang="pt-PT" sz="2000" dirty="0"/>
              <a:t>Feito a:</a:t>
            </a:r>
          </a:p>
          <a:p>
            <a:pPr lvl="1"/>
            <a:r>
              <a:rPr lang="pt-PT" sz="1800" dirty="0"/>
              <a:t>Avaliação automática</a:t>
            </a:r>
          </a:p>
          <a:p>
            <a:pPr lvl="1"/>
            <a:r>
              <a:rPr lang="pt-PT" sz="1800" dirty="0"/>
              <a:t>Recolhidas as evidências da </a:t>
            </a:r>
            <a:r>
              <a:rPr lang="pt-PT" sz="1800" dirty="0" err="1"/>
              <a:t>Checklist</a:t>
            </a:r>
            <a:r>
              <a:rPr lang="pt-PT" sz="1800" dirty="0"/>
              <a:t> “10 aspetos críticos”</a:t>
            </a:r>
          </a:p>
          <a:p>
            <a:pPr lvl="1"/>
            <a:r>
              <a:rPr lang="pt-PT" sz="1800" dirty="0"/>
              <a:t>Levado a efeito os testes de usabilidade (recomendado)</a:t>
            </a:r>
          </a:p>
          <a:p>
            <a:r>
              <a:rPr lang="pt-PT" sz="2000" dirty="0"/>
              <a:t>Estamos em condições de criar a Declaração:</a:t>
            </a:r>
          </a:p>
          <a:p>
            <a:pPr lvl="1"/>
            <a:r>
              <a:rPr lang="pt-PT" sz="1800" dirty="0"/>
              <a:t>Gerador: </a:t>
            </a:r>
            <a:r>
              <a:rPr lang="pt-PT" sz="1800" b="1" dirty="0">
                <a:hlinkClick r:id="rId2"/>
              </a:rPr>
              <a:t>https://amagovpt.github.io/gerador/</a:t>
            </a:r>
            <a:r>
              <a:rPr lang="pt-PT" sz="1800" b="1" dirty="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1946544-5F80-354B-B8E8-B4CC2F4E21FC}"/>
              </a:ext>
            </a:extLst>
          </p:cNvPr>
          <p:cNvSpPr txBox="1"/>
          <p:nvPr/>
        </p:nvSpPr>
        <p:spPr>
          <a:xfrm>
            <a:off x="9529769" y="3429000"/>
            <a:ext cx="2465740" cy="7386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PT" sz="1400" dirty="0"/>
              <a:t>Avaliação automática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400" dirty="0" err="1"/>
              <a:t>Chklist</a:t>
            </a:r>
            <a:r>
              <a:rPr lang="pt-PT" sz="1400" dirty="0"/>
              <a:t> “10 aspetos”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400" dirty="0"/>
              <a:t>Testes de Usabilidade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CCD885D-0B62-544E-8CEF-D732EE618A52}"/>
              </a:ext>
            </a:extLst>
          </p:cNvPr>
          <p:cNvSpPr txBox="1"/>
          <p:nvPr/>
        </p:nvSpPr>
        <p:spPr>
          <a:xfrm>
            <a:off x="9515480" y="3057530"/>
            <a:ext cx="248002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Declaração</a:t>
            </a:r>
          </a:p>
        </p:txBody>
      </p:sp>
      <p:pic>
        <p:nvPicPr>
          <p:cNvPr id="9" name="Gráfico 8" descr="Carrinho de compras">
            <a:extLst>
              <a:ext uri="{FF2B5EF4-FFF2-40B4-BE49-F238E27FC236}">
                <a16:creationId xmlns:a16="http://schemas.microsoft.com/office/drawing/2014/main" id="{D6C59043-6801-2948-A7E8-FC9B21839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14181" y="3069767"/>
            <a:ext cx="369333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66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EEB434-A52D-9842-B0F8-62A9B0B7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85433"/>
            <a:ext cx="10261602" cy="302225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700" dirty="0">
                <a:solidFill>
                  <a:schemeClr val="tx1"/>
                </a:solidFill>
              </a:rPr>
              <a:t>O</a:t>
            </a:r>
            <a:r>
              <a:rPr lang="en-US" sz="6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Selo</a:t>
            </a:r>
            <a:r>
              <a:rPr lang="en-US" sz="6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6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Usabilidade</a:t>
            </a:r>
            <a:r>
              <a:rPr lang="en-US" sz="6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6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Acessibilidade</a:t>
            </a:r>
            <a:endParaRPr lang="en-US" sz="67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A5E96A8-64D1-0F48-9503-C85AEE927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6955" y="4033164"/>
            <a:ext cx="8378090" cy="1181206"/>
          </a:xfr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Bronze –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Prata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Ouro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Imagem 7" descr="Ao centro, selo ouro. À esquerda, selo prata. Do lado direito da imagem, selo bronze." title="Pódio dos 3 tipos de selo">
            <a:extLst>
              <a:ext uri="{FF2B5EF4-FFF2-40B4-BE49-F238E27FC236}">
                <a16:creationId xmlns:a16="http://schemas.microsoft.com/office/drawing/2014/main" id="{16EB15E3-41EC-3243-8637-17238D01F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180" y="5500689"/>
            <a:ext cx="1974287" cy="1469617"/>
          </a:xfrm>
          <a:prstGeom prst="rect">
            <a:avLst/>
          </a:prstGeom>
        </p:spPr>
      </p:pic>
      <p:pic>
        <p:nvPicPr>
          <p:cNvPr id="12" name="Imagem 11" title="AMA - Agência para a Modernização Administrativa I.P.">
            <a:extLst>
              <a:ext uri="{FF2B5EF4-FFF2-40B4-BE49-F238E27FC236}">
                <a16:creationId xmlns:a16="http://schemas.microsoft.com/office/drawing/2014/main" id="{97D2E9E6-C13B-0A48-B9AF-66963E974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070" y="6084280"/>
            <a:ext cx="2006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3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EB271F-1545-CD4A-BA21-5B0CFB5D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 fontScale="90000"/>
          </a:bodyPr>
          <a:lstStyle/>
          <a:p>
            <a:r>
              <a:rPr lang="pt-PT" sz="4000" dirty="0"/>
              <a:t>Selo Bronze</a:t>
            </a:r>
            <a:br>
              <a:rPr lang="pt-PT" sz="4000" dirty="0"/>
            </a:br>
            <a:r>
              <a:rPr lang="pt-PT" sz="2000" dirty="0" err="1"/>
              <a:t>selo.usabilidade.gov.pt</a:t>
            </a:r>
            <a:endParaRPr lang="pt-PT" sz="2000" dirty="0"/>
          </a:p>
        </p:txBody>
      </p:sp>
      <p:pic>
        <p:nvPicPr>
          <p:cNvPr id="4" name="Imagem 3" title="Selo Bronze de Usabilidade e Acessibilidade">
            <a:extLst>
              <a:ext uri="{FF2B5EF4-FFF2-40B4-BE49-F238E27FC236}">
                <a16:creationId xmlns:a16="http://schemas.microsoft.com/office/drawing/2014/main" id="{F6BAF16D-D4DC-E347-8419-2BE720329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294" y="112938"/>
            <a:ext cx="1270000" cy="1676400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9434B01-1DF2-8F45-8BFF-55A9EC728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7954627" cy="3636511"/>
          </a:xfrm>
          <a:effectLst/>
        </p:spPr>
        <p:txBody>
          <a:bodyPr>
            <a:normAutofit/>
          </a:bodyPr>
          <a:lstStyle/>
          <a:p>
            <a:r>
              <a:rPr lang="pt-PT" sz="2000" dirty="0"/>
              <a:t> + </a:t>
            </a:r>
            <a:r>
              <a:rPr lang="pt-PT" sz="2000" i="1" dirty="0" err="1"/>
              <a:t>Checklist</a:t>
            </a:r>
            <a:r>
              <a:rPr lang="pt-PT" sz="2000" dirty="0"/>
              <a:t> Conteúdo (75% dos 17 requisitos)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179A11F-630B-514D-A932-2EAC1C3D97C7}"/>
              </a:ext>
            </a:extLst>
          </p:cNvPr>
          <p:cNvSpPr txBox="1"/>
          <p:nvPr/>
        </p:nvSpPr>
        <p:spPr>
          <a:xfrm>
            <a:off x="9515480" y="3057530"/>
            <a:ext cx="248002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Declaração</a:t>
            </a:r>
          </a:p>
        </p:txBody>
      </p:sp>
      <p:pic>
        <p:nvPicPr>
          <p:cNvPr id="12" name="Gráfico 11" title="O que contém a Declaração Bronze">
            <a:extLst>
              <a:ext uri="{FF2B5EF4-FFF2-40B4-BE49-F238E27FC236}">
                <a16:creationId xmlns:a16="http://schemas.microsoft.com/office/drawing/2014/main" id="{45541980-35F3-DB4F-A79C-253AAA0F1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14181" y="3069767"/>
            <a:ext cx="369333" cy="36933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6DE4164-1B29-B745-A217-AFD8B0EEBA7F}"/>
              </a:ext>
            </a:extLst>
          </p:cNvPr>
          <p:cNvSpPr txBox="1"/>
          <p:nvPr/>
        </p:nvSpPr>
        <p:spPr>
          <a:xfrm>
            <a:off x="9529769" y="3429000"/>
            <a:ext cx="2465740" cy="7386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PT" sz="1400" dirty="0"/>
              <a:t>Avaliação automática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400" dirty="0" err="1"/>
              <a:t>Chklist</a:t>
            </a:r>
            <a:r>
              <a:rPr lang="pt-PT" sz="1400" dirty="0"/>
              <a:t> “10 aspetos”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400" b="1" dirty="0" err="1"/>
              <a:t>Chklist</a:t>
            </a:r>
            <a:r>
              <a:rPr lang="pt-PT" sz="1400" b="1" dirty="0"/>
              <a:t> “conteúdo”</a:t>
            </a:r>
          </a:p>
        </p:txBody>
      </p:sp>
    </p:spTree>
    <p:extLst>
      <p:ext uri="{BB962C8B-B14F-4D97-AF65-F5344CB8AC3E}">
        <p14:creationId xmlns:p14="http://schemas.microsoft.com/office/powerpoint/2010/main" val="2655943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3C756C-8D30-AD49-8192-521A8F35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 fontScale="90000"/>
          </a:bodyPr>
          <a:lstStyle/>
          <a:p>
            <a:r>
              <a:rPr lang="pt-PT" sz="4000" dirty="0"/>
              <a:t>Selo Prata</a:t>
            </a:r>
            <a:br>
              <a:rPr lang="pt-PT" sz="6600" dirty="0"/>
            </a:br>
            <a:r>
              <a:rPr lang="pt-PT" sz="2000" dirty="0" err="1"/>
              <a:t>selo.usabilidade.gov.pt</a:t>
            </a:r>
            <a:endParaRPr lang="pt-PT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9F7969C-3402-8443-AF60-E1666B742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880" y="94213"/>
            <a:ext cx="1270000" cy="1676400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FB25E27-E21A-EE40-8F4C-BA4090E7D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7954627" cy="3636511"/>
          </a:xfrm>
          <a:effectLst/>
        </p:spPr>
        <p:txBody>
          <a:bodyPr>
            <a:normAutofit/>
          </a:bodyPr>
          <a:lstStyle/>
          <a:p>
            <a:r>
              <a:rPr lang="pt-PT" sz="2000" dirty="0"/>
              <a:t> + </a:t>
            </a:r>
            <a:r>
              <a:rPr lang="pt-PT" sz="2000" i="1" dirty="0" err="1"/>
              <a:t>Checklist</a:t>
            </a:r>
            <a:r>
              <a:rPr lang="pt-PT" sz="2000" dirty="0"/>
              <a:t> Transação (75% dos 13 requisitos)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E92E548-E671-E94E-802D-80D8C4BD15E4}"/>
              </a:ext>
            </a:extLst>
          </p:cNvPr>
          <p:cNvSpPr txBox="1"/>
          <p:nvPr/>
        </p:nvSpPr>
        <p:spPr>
          <a:xfrm>
            <a:off x="9515480" y="3057530"/>
            <a:ext cx="248002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Declaração</a:t>
            </a:r>
          </a:p>
        </p:txBody>
      </p:sp>
      <p:pic>
        <p:nvPicPr>
          <p:cNvPr id="11" name="Gráfico 10" title="O que contém a Declaração Prata">
            <a:extLst>
              <a:ext uri="{FF2B5EF4-FFF2-40B4-BE49-F238E27FC236}">
                <a16:creationId xmlns:a16="http://schemas.microsoft.com/office/drawing/2014/main" id="{9C908831-16C4-B749-888F-9D85D51C6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14181" y="3069767"/>
            <a:ext cx="369333" cy="36933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1FFE523-B121-EE40-A2F0-9ACA3B008C78}"/>
              </a:ext>
            </a:extLst>
          </p:cNvPr>
          <p:cNvSpPr txBox="1"/>
          <p:nvPr/>
        </p:nvSpPr>
        <p:spPr>
          <a:xfrm>
            <a:off x="9529769" y="3429000"/>
            <a:ext cx="2465740" cy="95410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PT" sz="1400" dirty="0"/>
              <a:t>Avaliação automática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400" dirty="0" err="1"/>
              <a:t>Chklist</a:t>
            </a:r>
            <a:r>
              <a:rPr lang="pt-PT" sz="1400" dirty="0"/>
              <a:t> “10 aspetos”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400" dirty="0" err="1"/>
              <a:t>Chklist</a:t>
            </a:r>
            <a:r>
              <a:rPr lang="pt-PT" sz="1400" dirty="0"/>
              <a:t> “conteúdo”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400" b="1" dirty="0" err="1"/>
              <a:t>Chklist</a:t>
            </a:r>
            <a:r>
              <a:rPr lang="pt-PT" sz="1400" b="1" dirty="0"/>
              <a:t> “transação”</a:t>
            </a:r>
          </a:p>
        </p:txBody>
      </p:sp>
    </p:spTree>
    <p:extLst>
      <p:ext uri="{BB962C8B-B14F-4D97-AF65-F5344CB8AC3E}">
        <p14:creationId xmlns:p14="http://schemas.microsoft.com/office/powerpoint/2010/main" val="4284359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AFE11C-1ABE-6840-89DC-BE8B5E8F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 fontScale="90000"/>
          </a:bodyPr>
          <a:lstStyle/>
          <a:p>
            <a:r>
              <a:rPr lang="pt-PT" sz="4000" dirty="0"/>
              <a:t>Selo Ouro</a:t>
            </a:r>
            <a:br>
              <a:rPr lang="pt-PT" sz="6600" dirty="0"/>
            </a:br>
            <a:r>
              <a:rPr lang="pt-PT" sz="2000" dirty="0" err="1"/>
              <a:t>selo.usabilidade.gov.pt</a:t>
            </a:r>
            <a:endParaRPr lang="pt-PT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518655-D752-9744-90DF-0D136AC20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880" y="106680"/>
            <a:ext cx="1270000" cy="1676400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0799154-9DEB-7446-B95A-2F36072BB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7954627" cy="3636511"/>
          </a:xfrm>
          <a:effectLst/>
        </p:spPr>
        <p:txBody>
          <a:bodyPr>
            <a:normAutofit/>
          </a:bodyPr>
          <a:lstStyle/>
          <a:p>
            <a:r>
              <a:rPr lang="pt-PT" sz="2000" dirty="0"/>
              <a:t>Testes com pessoas com necessidades especiais na utilização de um computador</a:t>
            </a:r>
          </a:p>
          <a:p>
            <a:pPr lvl="1"/>
            <a:r>
              <a:rPr lang="pt-PT" sz="1800" dirty="0"/>
              <a:t>4 utilizadores sem necessidades especiais</a:t>
            </a:r>
          </a:p>
          <a:p>
            <a:pPr lvl="1"/>
            <a:r>
              <a:rPr lang="pt-PT" sz="1800" dirty="0"/>
              <a:t>2 utilizadores com necessidades especiais</a:t>
            </a:r>
          </a:p>
          <a:p>
            <a:pPr lvl="2"/>
            <a:r>
              <a:rPr lang="pt-PT" sz="1600" dirty="0"/>
              <a:t>Visão, audição, intelectual, motora</a:t>
            </a:r>
          </a:p>
          <a:p>
            <a:pPr lvl="1"/>
            <a:endParaRPr lang="pt-PT" sz="1800" dirty="0"/>
          </a:p>
          <a:p>
            <a:pPr lvl="1"/>
            <a:endParaRPr lang="pt-PT" sz="18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CACA6E9-52F5-AD45-B0C5-B02CAD383741}"/>
              </a:ext>
            </a:extLst>
          </p:cNvPr>
          <p:cNvSpPr txBox="1"/>
          <p:nvPr/>
        </p:nvSpPr>
        <p:spPr>
          <a:xfrm>
            <a:off x="9515480" y="3057530"/>
            <a:ext cx="248002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Declaração</a:t>
            </a:r>
          </a:p>
        </p:txBody>
      </p:sp>
      <p:pic>
        <p:nvPicPr>
          <p:cNvPr id="11" name="Gráfico 10" title="Conteúdo da Declaração Ouro">
            <a:extLst>
              <a:ext uri="{FF2B5EF4-FFF2-40B4-BE49-F238E27FC236}">
                <a16:creationId xmlns:a16="http://schemas.microsoft.com/office/drawing/2014/main" id="{CCEBD288-1586-AE4B-9D35-AD6FC1137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14181" y="3069767"/>
            <a:ext cx="369333" cy="36933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D04F0CE-2DC0-D14F-9479-B2E7332B2EAB}"/>
              </a:ext>
            </a:extLst>
          </p:cNvPr>
          <p:cNvSpPr txBox="1"/>
          <p:nvPr/>
        </p:nvSpPr>
        <p:spPr>
          <a:xfrm>
            <a:off x="9529769" y="3429000"/>
            <a:ext cx="2465740" cy="116955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PT" sz="1400" dirty="0"/>
              <a:t>Avaliação automática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400" dirty="0" err="1"/>
              <a:t>Chklist</a:t>
            </a:r>
            <a:r>
              <a:rPr lang="pt-PT" sz="1400" dirty="0"/>
              <a:t> “10 aspetos”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400" dirty="0" err="1"/>
              <a:t>Chklist</a:t>
            </a:r>
            <a:r>
              <a:rPr lang="pt-PT" sz="1400" dirty="0"/>
              <a:t> “conteúdo”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400" dirty="0" err="1"/>
              <a:t>Chklist</a:t>
            </a:r>
            <a:r>
              <a:rPr lang="pt-PT" sz="1400" dirty="0"/>
              <a:t> “transação”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400" b="1" dirty="0"/>
              <a:t>Testes c/ utilizadores</a:t>
            </a:r>
          </a:p>
        </p:txBody>
      </p:sp>
    </p:spTree>
    <p:extLst>
      <p:ext uri="{BB962C8B-B14F-4D97-AF65-F5344CB8AC3E}">
        <p14:creationId xmlns:p14="http://schemas.microsoft.com/office/powerpoint/2010/main" val="2759066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626DAC-2CC9-8046-B55D-4F989957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85433"/>
            <a:ext cx="10261602" cy="3022257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 </a:t>
            </a:r>
            <a:r>
              <a:rPr lang="en-US" sz="7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Momentos</a:t>
            </a:r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legislativos</a:t>
            </a:r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dirty="0">
                <a:solidFill>
                  <a:schemeClr val="tx1"/>
                </a:solidFill>
              </a:rPr>
              <a:t>da </a:t>
            </a:r>
            <a:r>
              <a:rPr lang="en-US" sz="7200" dirty="0" err="1">
                <a:solidFill>
                  <a:schemeClr val="tx1"/>
                </a:solidFill>
              </a:rPr>
              <a:t>Acessibilidade</a:t>
            </a:r>
            <a:r>
              <a:rPr lang="en-US" sz="7200" dirty="0">
                <a:solidFill>
                  <a:schemeClr val="tx1"/>
                </a:solidFill>
              </a:rPr>
              <a:t> Web</a:t>
            </a:r>
            <a:endParaRPr lang="en-US" sz="7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Imagem 8" title="AMA - Agência para a Modernização Administrativa I.P.">
            <a:extLst>
              <a:ext uri="{FF2B5EF4-FFF2-40B4-BE49-F238E27FC236}">
                <a16:creationId xmlns:a16="http://schemas.microsoft.com/office/drawing/2014/main" id="{F8F37DEB-E98C-3C46-A2E5-2A8AF2AE3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070" y="6084280"/>
            <a:ext cx="2006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51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5F93DC-EAEB-BC43-AB21-085AE18BA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 fontScale="90000"/>
          </a:bodyPr>
          <a:lstStyle/>
          <a:p>
            <a:r>
              <a:rPr lang="pt-PT" dirty="0" err="1"/>
              <a:t>Ecosystem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PT </a:t>
            </a:r>
            <a:r>
              <a:rPr lang="pt-PT" dirty="0" err="1"/>
              <a:t>Evaluation</a:t>
            </a:r>
            <a:r>
              <a:rPr lang="pt-PT" dirty="0"/>
              <a:t> </a:t>
            </a:r>
            <a:r>
              <a:rPr lang="pt-PT" dirty="0" err="1"/>
              <a:t>Tools</a:t>
            </a:r>
            <a:r>
              <a:rPr lang="pt-PT" dirty="0"/>
              <a:t> (4 + 1)</a:t>
            </a:r>
            <a:br>
              <a:rPr lang="pt-PT" dirty="0"/>
            </a:br>
            <a:r>
              <a:rPr lang="pt-PT" sz="2700" dirty="0"/>
              <a:t>(</a:t>
            </a:r>
            <a:r>
              <a:rPr lang="pt-PT" sz="2700" dirty="0" err="1"/>
              <a:t>http</a:t>
            </a:r>
            <a:r>
              <a:rPr lang="pt-PT" sz="2700" dirty="0"/>
              <a:t>://</a:t>
            </a:r>
            <a:r>
              <a:rPr lang="pt-PT" sz="2700" dirty="0" err="1"/>
              <a:t>accessmonitor.acessibilidade.gov.pt</a:t>
            </a:r>
            <a:r>
              <a:rPr lang="pt-PT" sz="2700" dirty="0"/>
              <a:t>)</a:t>
            </a:r>
          </a:p>
        </p:txBody>
      </p:sp>
      <p:grpSp>
        <p:nvGrpSpPr>
          <p:cNvPr id="6" name="Agrupar 5" title="Tool Study Monitor">
            <a:extLst>
              <a:ext uri="{FF2B5EF4-FFF2-40B4-BE49-F238E27FC236}">
                <a16:creationId xmlns:a16="http://schemas.microsoft.com/office/drawing/2014/main" id="{6387999C-A447-8C4B-901B-5F8D49B2C910}"/>
              </a:ext>
            </a:extLst>
          </p:cNvPr>
          <p:cNvGrpSpPr/>
          <p:nvPr/>
        </p:nvGrpSpPr>
        <p:grpSpPr>
          <a:xfrm>
            <a:off x="9975005" y="4854440"/>
            <a:ext cx="1630446" cy="1993597"/>
            <a:chOff x="8520278" y="4438790"/>
            <a:chExt cx="1630446" cy="1993597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D80BD426-DC95-564D-9C6E-85408471A7BB}"/>
                </a:ext>
              </a:extLst>
            </p:cNvPr>
            <p:cNvGrpSpPr/>
            <p:nvPr/>
          </p:nvGrpSpPr>
          <p:grpSpPr>
            <a:xfrm>
              <a:off x="8634745" y="4438790"/>
              <a:ext cx="1515979" cy="1483892"/>
              <a:chOff x="4788568" y="2494550"/>
              <a:chExt cx="1515979" cy="1483892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C511112A-6C8C-D94D-ADCC-56F748CE7365}"/>
                  </a:ext>
                </a:extLst>
              </p:cNvPr>
              <p:cNvSpPr/>
              <p:nvPr/>
            </p:nvSpPr>
            <p:spPr>
              <a:xfrm>
                <a:off x="5213685" y="3160299"/>
                <a:ext cx="208545" cy="33286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F6F80AA8-B0A4-D64E-96CC-AB70B91885DC}"/>
                  </a:ext>
                </a:extLst>
              </p:cNvPr>
              <p:cNvSpPr/>
              <p:nvPr/>
            </p:nvSpPr>
            <p:spPr>
              <a:xfrm>
                <a:off x="5329990" y="3296660"/>
                <a:ext cx="208545" cy="33286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522C45D8-3CD1-3B49-8151-19CEF12B707B}"/>
                  </a:ext>
                </a:extLst>
              </p:cNvPr>
              <p:cNvSpPr/>
              <p:nvPr/>
            </p:nvSpPr>
            <p:spPr>
              <a:xfrm>
                <a:off x="5438277" y="3485155"/>
                <a:ext cx="208545" cy="33286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885F386B-F98C-E549-ACCE-73212221B03F}"/>
                  </a:ext>
                </a:extLst>
              </p:cNvPr>
              <p:cNvSpPr/>
              <p:nvPr/>
            </p:nvSpPr>
            <p:spPr>
              <a:xfrm>
                <a:off x="5494421" y="2703101"/>
                <a:ext cx="208545" cy="33286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AC329F3-20EF-C14F-800E-B06712D351C4}"/>
                  </a:ext>
                </a:extLst>
              </p:cNvPr>
              <p:cNvSpPr/>
              <p:nvPr/>
            </p:nvSpPr>
            <p:spPr>
              <a:xfrm>
                <a:off x="5610726" y="2839462"/>
                <a:ext cx="208545" cy="33286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D7020324-DBD8-6349-BB84-3021B5FFA29E}"/>
                  </a:ext>
                </a:extLst>
              </p:cNvPr>
              <p:cNvSpPr/>
              <p:nvPr/>
            </p:nvSpPr>
            <p:spPr>
              <a:xfrm>
                <a:off x="5719013" y="3027957"/>
                <a:ext cx="208545" cy="332868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9E6F203-1758-D542-B991-101A6AEE7A49}"/>
                  </a:ext>
                </a:extLst>
              </p:cNvPr>
              <p:cNvSpPr/>
              <p:nvPr/>
            </p:nvSpPr>
            <p:spPr>
              <a:xfrm>
                <a:off x="4788568" y="2494550"/>
                <a:ext cx="1515979" cy="1483892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6233AB3-66CB-F94F-8156-3FB95547BBC2}"/>
                  </a:ext>
                </a:extLst>
              </p:cNvPr>
              <p:cNvSpPr txBox="1"/>
              <p:nvPr/>
            </p:nvSpPr>
            <p:spPr>
              <a:xfrm>
                <a:off x="5743074" y="3348801"/>
                <a:ext cx="4988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6BB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(...)</a:t>
                </a:r>
              </a:p>
            </p:txBody>
          </p:sp>
        </p:grp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B7C53C9-D68A-8C45-8398-FA8AAE0B3A7F}"/>
                </a:ext>
              </a:extLst>
            </p:cNvPr>
            <p:cNvSpPr txBox="1"/>
            <p:nvPr/>
          </p:nvSpPr>
          <p:spPr>
            <a:xfrm>
              <a:off x="8520278" y="6063055"/>
              <a:ext cx="1485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StudyMonitor</a:t>
              </a: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9" name="Agrupar 18" title="Tool Observatory ">
            <a:extLst>
              <a:ext uri="{FF2B5EF4-FFF2-40B4-BE49-F238E27FC236}">
                <a16:creationId xmlns:a16="http://schemas.microsoft.com/office/drawing/2014/main" id="{67918B83-EB79-D144-B415-D3719DE590B3}"/>
              </a:ext>
            </a:extLst>
          </p:cNvPr>
          <p:cNvGrpSpPr/>
          <p:nvPr/>
        </p:nvGrpSpPr>
        <p:grpSpPr>
          <a:xfrm>
            <a:off x="6102231" y="2419163"/>
            <a:ext cx="2520000" cy="3018215"/>
            <a:chOff x="4647504" y="2003513"/>
            <a:chExt cx="2520000" cy="3018215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538502D9-F022-BE4A-8E53-0BEBFCABCF4F}"/>
                </a:ext>
              </a:extLst>
            </p:cNvPr>
            <p:cNvGrpSpPr/>
            <p:nvPr/>
          </p:nvGrpSpPr>
          <p:grpSpPr>
            <a:xfrm>
              <a:off x="4647504" y="2003513"/>
              <a:ext cx="2520000" cy="2520000"/>
              <a:chOff x="7475618" y="2519334"/>
              <a:chExt cx="2520000" cy="2520000"/>
            </a:xfrm>
          </p:grpSpPr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5C886CA9-A6CF-E349-9AE7-8ED32A90607D}"/>
                  </a:ext>
                </a:extLst>
              </p:cNvPr>
              <p:cNvSpPr/>
              <p:nvPr/>
            </p:nvSpPr>
            <p:spPr>
              <a:xfrm>
                <a:off x="8069180" y="3545317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F3E83363-1D27-1C40-B09C-B0DEE66E511F}"/>
                  </a:ext>
                </a:extLst>
              </p:cNvPr>
              <p:cNvSpPr/>
              <p:nvPr/>
            </p:nvSpPr>
            <p:spPr>
              <a:xfrm>
                <a:off x="8153401" y="3649594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E4DA61D-46B8-3640-9A9A-E7EADB46B7D2}"/>
                  </a:ext>
                </a:extLst>
              </p:cNvPr>
              <p:cNvSpPr/>
              <p:nvPr/>
            </p:nvSpPr>
            <p:spPr>
              <a:xfrm>
                <a:off x="8245646" y="3757879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BFF2AB4-64B6-1C47-875C-A3D3C2BEE969}"/>
                  </a:ext>
                </a:extLst>
              </p:cNvPr>
              <p:cNvSpPr/>
              <p:nvPr/>
            </p:nvSpPr>
            <p:spPr>
              <a:xfrm>
                <a:off x="7579895" y="3424996"/>
                <a:ext cx="1080000" cy="1080000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03B2519D-EB9A-8B43-B347-D17736EF7803}"/>
                  </a:ext>
                </a:extLst>
              </p:cNvPr>
              <p:cNvSpPr txBox="1"/>
              <p:nvPr/>
            </p:nvSpPr>
            <p:spPr>
              <a:xfrm>
                <a:off x="8261686" y="4022575"/>
                <a:ext cx="4463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6BB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(...)</a:t>
                </a:r>
              </a:p>
            </p:txBody>
          </p:sp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A2831080-0B40-8D4A-911C-BABCD1734EC0}"/>
                  </a:ext>
                </a:extLst>
              </p:cNvPr>
              <p:cNvSpPr/>
              <p:nvPr/>
            </p:nvSpPr>
            <p:spPr>
              <a:xfrm>
                <a:off x="7852613" y="3890221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3E54F148-5EF5-C444-AD50-14A4090286E9}"/>
                  </a:ext>
                </a:extLst>
              </p:cNvPr>
              <p:cNvSpPr/>
              <p:nvPr/>
            </p:nvSpPr>
            <p:spPr>
              <a:xfrm>
                <a:off x="7952876" y="4026582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CEA0F3F5-4220-3046-A477-44EA333AA167}"/>
                  </a:ext>
                </a:extLst>
              </p:cNvPr>
              <p:cNvSpPr/>
              <p:nvPr/>
            </p:nvSpPr>
            <p:spPr>
              <a:xfrm>
                <a:off x="8045121" y="4134867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4753C64E-0C48-4743-8E97-7865F691721E}"/>
                  </a:ext>
                </a:extLst>
              </p:cNvPr>
              <p:cNvSpPr/>
              <p:nvPr/>
            </p:nvSpPr>
            <p:spPr>
              <a:xfrm>
                <a:off x="9192125" y="2983844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5CD920A7-F36F-6044-BC4B-8F955BA43ACD}"/>
                  </a:ext>
                </a:extLst>
              </p:cNvPr>
              <p:cNvSpPr/>
              <p:nvPr/>
            </p:nvSpPr>
            <p:spPr>
              <a:xfrm>
                <a:off x="9276346" y="3088121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CA85480B-E25F-EF4C-962F-F4A22130F1AA}"/>
                  </a:ext>
                </a:extLst>
              </p:cNvPr>
              <p:cNvSpPr/>
              <p:nvPr/>
            </p:nvSpPr>
            <p:spPr>
              <a:xfrm>
                <a:off x="9368591" y="3196406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3CB1919-97DA-8A4B-AF88-0DD8F9E60E27}"/>
                  </a:ext>
                </a:extLst>
              </p:cNvPr>
              <p:cNvSpPr/>
              <p:nvPr/>
            </p:nvSpPr>
            <p:spPr>
              <a:xfrm>
                <a:off x="8702840" y="2863523"/>
                <a:ext cx="1080000" cy="1080000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ACFA5CB1-A20A-1548-AE86-7DB9F58A185C}"/>
                  </a:ext>
                </a:extLst>
              </p:cNvPr>
              <p:cNvSpPr txBox="1"/>
              <p:nvPr/>
            </p:nvSpPr>
            <p:spPr>
              <a:xfrm>
                <a:off x="9384631" y="3461102"/>
                <a:ext cx="4463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6BB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(...)</a:t>
                </a:r>
              </a:p>
            </p:txBody>
          </p:sp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50351622-90C7-7D4A-A53B-C3D0A57D53D0}"/>
                  </a:ext>
                </a:extLst>
              </p:cNvPr>
              <p:cNvSpPr/>
              <p:nvPr/>
            </p:nvSpPr>
            <p:spPr>
              <a:xfrm>
                <a:off x="8975558" y="3328748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C9377916-E4D7-B842-9744-E9A5F9BA396F}"/>
                  </a:ext>
                </a:extLst>
              </p:cNvPr>
              <p:cNvSpPr/>
              <p:nvPr/>
            </p:nvSpPr>
            <p:spPr>
              <a:xfrm>
                <a:off x="9075821" y="3465109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F7191046-5970-8B4E-9C0E-B1D474515E80}"/>
                  </a:ext>
                </a:extLst>
              </p:cNvPr>
              <p:cNvSpPr/>
              <p:nvPr/>
            </p:nvSpPr>
            <p:spPr>
              <a:xfrm>
                <a:off x="9168066" y="3573394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66C3405-6A10-F743-8AA1-456E820CD52E}"/>
                  </a:ext>
                </a:extLst>
              </p:cNvPr>
              <p:cNvSpPr/>
              <p:nvPr/>
            </p:nvSpPr>
            <p:spPr>
              <a:xfrm>
                <a:off x="7475618" y="2519334"/>
                <a:ext cx="2520000" cy="2520000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690C8381-5D1A-EF4C-B775-85FC075194DE}"/>
                  </a:ext>
                </a:extLst>
              </p:cNvPr>
              <p:cNvSpPr txBox="1"/>
              <p:nvPr/>
            </p:nvSpPr>
            <p:spPr>
              <a:xfrm>
                <a:off x="9168062" y="4219076"/>
                <a:ext cx="4988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(...)</a:t>
                </a:r>
              </a:p>
            </p:txBody>
          </p:sp>
        </p:grp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38442A7D-83E9-1A4E-9AE4-5C61EAA91771}"/>
                </a:ext>
              </a:extLst>
            </p:cNvPr>
            <p:cNvSpPr txBox="1"/>
            <p:nvPr/>
          </p:nvSpPr>
          <p:spPr>
            <a:xfrm>
              <a:off x="5016392" y="4652396"/>
              <a:ext cx="1336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Observatory</a:t>
              </a: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0" name="Agrupar 39" title="Tool MyMonitor">
            <a:extLst>
              <a:ext uri="{FF2B5EF4-FFF2-40B4-BE49-F238E27FC236}">
                <a16:creationId xmlns:a16="http://schemas.microsoft.com/office/drawing/2014/main" id="{94DDA1C9-50E5-8946-A401-9A0C1B1B6A37}"/>
              </a:ext>
            </a:extLst>
          </p:cNvPr>
          <p:cNvGrpSpPr/>
          <p:nvPr/>
        </p:nvGrpSpPr>
        <p:grpSpPr>
          <a:xfrm>
            <a:off x="4355309" y="5042940"/>
            <a:ext cx="1256434" cy="1468205"/>
            <a:chOff x="2900582" y="4627290"/>
            <a:chExt cx="1256434" cy="1468205"/>
          </a:xfrm>
        </p:grpSpPr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D5C5115A-5847-9A4D-B43E-D2C64BE8CE73}"/>
                </a:ext>
              </a:extLst>
            </p:cNvPr>
            <p:cNvGrpSpPr/>
            <p:nvPr/>
          </p:nvGrpSpPr>
          <p:grpSpPr>
            <a:xfrm>
              <a:off x="3200401" y="4627290"/>
              <a:ext cx="649706" cy="1002633"/>
              <a:chOff x="2879560" y="4098760"/>
              <a:chExt cx="649706" cy="1002633"/>
            </a:xfrm>
          </p:grpSpPr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1E6FC706-7162-5945-92CC-25C5FDA95723}"/>
                  </a:ext>
                </a:extLst>
              </p:cNvPr>
              <p:cNvSpPr/>
              <p:nvPr/>
            </p:nvSpPr>
            <p:spPr>
              <a:xfrm>
                <a:off x="2879560" y="4098760"/>
                <a:ext cx="328862" cy="517357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28CE567C-3E58-CD47-BCE8-3B3A6397F699}"/>
                  </a:ext>
                </a:extLst>
              </p:cNvPr>
              <p:cNvSpPr/>
              <p:nvPr/>
            </p:nvSpPr>
            <p:spPr>
              <a:xfrm>
                <a:off x="3043991" y="4331373"/>
                <a:ext cx="328862" cy="517357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DB1BCF5-BEA5-3441-AB7B-3055138F06EC}"/>
                  </a:ext>
                </a:extLst>
              </p:cNvPr>
              <p:cNvSpPr/>
              <p:nvPr/>
            </p:nvSpPr>
            <p:spPr>
              <a:xfrm>
                <a:off x="3200404" y="4584036"/>
                <a:ext cx="328862" cy="517357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BD40D529-70E9-3942-8F56-6525DF123151}"/>
                </a:ext>
              </a:extLst>
            </p:cNvPr>
            <p:cNvSpPr txBox="1"/>
            <p:nvPr/>
          </p:nvSpPr>
          <p:spPr>
            <a:xfrm>
              <a:off x="2900582" y="5726163"/>
              <a:ext cx="1256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MyMonitor</a:t>
              </a: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6" name="Agrupar 45" title="Tool AccessMonitor">
            <a:extLst>
              <a:ext uri="{FF2B5EF4-FFF2-40B4-BE49-F238E27FC236}">
                <a16:creationId xmlns:a16="http://schemas.microsoft.com/office/drawing/2014/main" id="{53AE1565-1108-3D4C-9667-57967BBD7E28}"/>
              </a:ext>
            </a:extLst>
          </p:cNvPr>
          <p:cNvGrpSpPr/>
          <p:nvPr/>
        </p:nvGrpSpPr>
        <p:grpSpPr>
          <a:xfrm>
            <a:off x="2475368" y="3087780"/>
            <a:ext cx="1578637" cy="1071161"/>
            <a:chOff x="1020641" y="2672130"/>
            <a:chExt cx="1578637" cy="1071161"/>
          </a:xfrm>
        </p:grpSpPr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BC206610-FE53-3F4F-B6DE-BA0A82366608}"/>
                </a:ext>
              </a:extLst>
            </p:cNvPr>
            <p:cNvSpPr/>
            <p:nvPr/>
          </p:nvSpPr>
          <p:spPr>
            <a:xfrm>
              <a:off x="1604208" y="2672130"/>
              <a:ext cx="429128" cy="57752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E5666DC9-35AC-764A-A67B-5B13444DEEE9}"/>
                </a:ext>
              </a:extLst>
            </p:cNvPr>
            <p:cNvSpPr txBox="1"/>
            <p:nvPr/>
          </p:nvSpPr>
          <p:spPr>
            <a:xfrm>
              <a:off x="1020641" y="3373959"/>
              <a:ext cx="1578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AccessMonitor</a:t>
              </a: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04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297F145-6472-B745-AE0C-686A8062E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PT" sz="3200" dirty="0"/>
              <a:t>Referências</a:t>
            </a:r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83F38AB1-5665-2D4B-AFCA-4106F893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7954627" cy="3636511"/>
          </a:xfrm>
          <a:effectLst/>
        </p:spPr>
        <p:txBody>
          <a:bodyPr>
            <a:normAutofit fontScale="92500"/>
          </a:bodyPr>
          <a:lstStyle/>
          <a:p>
            <a:r>
              <a:rPr lang="pt-PT" sz="2000" b="1" dirty="0" err="1"/>
              <a:t>www.acessibilidade.gov.pt</a:t>
            </a:r>
            <a:endParaRPr lang="pt-PT" sz="1800" b="1" dirty="0"/>
          </a:p>
          <a:p>
            <a:r>
              <a:rPr lang="pt-PT" sz="2000" b="1" dirty="0"/>
              <a:t>Ecossistema de ferramentas de validação de acessibilidade: </a:t>
            </a:r>
            <a:br>
              <a:rPr lang="pt-PT" sz="2000" b="1" dirty="0"/>
            </a:br>
            <a:r>
              <a:rPr lang="pt-PT" sz="2000" b="1" dirty="0">
                <a:hlinkClick r:id="rId2"/>
              </a:rPr>
              <a:t>http://accessmonitor.acessibilidade.gov.pt</a:t>
            </a:r>
            <a:r>
              <a:rPr lang="pt-PT" sz="2000" b="1" dirty="0"/>
              <a:t> </a:t>
            </a:r>
          </a:p>
          <a:p>
            <a:r>
              <a:rPr lang="pt-PT" b="1" dirty="0"/>
              <a:t>Gerador da Declaração de Acessibilidade: </a:t>
            </a:r>
            <a:r>
              <a:rPr lang="pt-PT" b="1" dirty="0">
                <a:hlinkClick r:id="rId3"/>
              </a:rPr>
              <a:t>https://amagovpt.github.io/gerador/#create</a:t>
            </a:r>
            <a:r>
              <a:rPr lang="pt-PT" b="1" dirty="0"/>
              <a:t> </a:t>
            </a:r>
          </a:p>
          <a:p>
            <a:r>
              <a:rPr lang="pt-PT" b="1" i="1" dirty="0" err="1"/>
              <a:t>Checklists</a:t>
            </a:r>
            <a:r>
              <a:rPr lang="pt-PT" b="1" dirty="0"/>
              <a:t> do Selo de Usabilidade e Acessibilidade: </a:t>
            </a:r>
            <a:r>
              <a:rPr lang="pt-PT" b="1" dirty="0">
                <a:hlinkClick r:id="rId4"/>
              </a:rPr>
              <a:t>https://amagovpt.github.io/kit-selo/checklists/</a:t>
            </a:r>
            <a:r>
              <a:rPr lang="pt-PT" b="1" dirty="0"/>
              <a:t> </a:t>
            </a:r>
          </a:p>
          <a:p>
            <a:r>
              <a:rPr lang="pt-PT" b="1" dirty="0"/>
              <a:t>Um exemplo de uma Declaração de Acessibilidade e Usabilidade – o Sítio Web do selo: </a:t>
            </a:r>
            <a:r>
              <a:rPr lang="pt-PT" b="1" dirty="0">
                <a:hlinkClick r:id="rId5"/>
              </a:rPr>
              <a:t>https://selo.acessibilidade.gov.pt/acessibilidade/</a:t>
            </a:r>
            <a:r>
              <a:rPr lang="pt-PT" b="1" dirty="0"/>
              <a:t>  </a:t>
            </a:r>
            <a:r>
              <a:rPr lang="pt-PT" dirty="0"/>
              <a:t> OU </a:t>
            </a:r>
            <a:r>
              <a:rPr lang="pt-PT" dirty="0">
                <a:hlinkClick r:id="rId6"/>
              </a:rPr>
              <a:t>https://</a:t>
            </a:r>
            <a:r>
              <a:rPr lang="pt-PT" b="1" dirty="0">
                <a:hlinkClick r:id="rId6"/>
              </a:rPr>
              <a:t>selo.usabilidade.gov.pt/acessibilidade/</a:t>
            </a:r>
            <a:r>
              <a:rPr lang="pt-PT" b="1" dirty="0"/>
              <a:t> 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46545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A265B6-1CA9-2246-B087-4D65F3E8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pt-PT" dirty="0"/>
              <a:t>A12e</a:t>
            </a:r>
            <a:r>
              <a:rPr lang="pt-PT" sz="4000" dirty="0"/>
              <a:t> Web: 4 Momentos legislativos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52FD5EB-9068-2945-9AEF-D6198469E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9"/>
            <a:ext cx="7954627" cy="4482440"/>
          </a:xfrm>
          <a:effectLst/>
        </p:spPr>
        <p:txBody>
          <a:bodyPr>
            <a:noAutofit/>
          </a:bodyPr>
          <a:lstStyle/>
          <a:p>
            <a:r>
              <a:rPr lang="pt-PT" b="1" u="sng" dirty="0"/>
              <a:t>1999: RCM n.º 97/99, 26 de agosto</a:t>
            </a:r>
          </a:p>
          <a:p>
            <a:pPr lvl="1"/>
            <a:r>
              <a:rPr lang="pt-PT" sz="1800" dirty="0"/>
              <a:t>Acessibilidade dos sítios da Administração Pública na Internet pelos Cidadãos com Necessidades Especiais.</a:t>
            </a:r>
          </a:p>
          <a:p>
            <a:r>
              <a:rPr lang="pt-PT" b="1" u="sng" dirty="0"/>
              <a:t>2007: RCM n.º 155/2007, 2 de outubro</a:t>
            </a:r>
          </a:p>
          <a:p>
            <a:pPr lvl="1"/>
            <a:r>
              <a:rPr lang="pt-PT" sz="1800" dirty="0"/>
              <a:t>Acessibilidade pelos cidadãos com necessidades especiais aos sítios da Internet do Governo e dos serviços e organismos públicos da administração central.</a:t>
            </a:r>
          </a:p>
          <a:p>
            <a:r>
              <a:rPr lang="pt-PT" b="1" u="sng" dirty="0"/>
              <a:t>2011/12: Lei n.º 36/2011, 21 de junho + RCM n.º 91/2012, 8 de novembro</a:t>
            </a:r>
          </a:p>
          <a:p>
            <a:pPr lvl="1"/>
            <a:r>
              <a:rPr lang="pt-PT" sz="1800" dirty="0"/>
              <a:t>Lei que estabelece a adoção de normas abertas nos sistemas informáticos do Estado.</a:t>
            </a:r>
          </a:p>
          <a:p>
            <a:pPr lvl="1"/>
            <a:r>
              <a:rPr lang="pt-PT" sz="1800" dirty="0"/>
              <a:t>Regulamento Nacional de Interoperabilidade Digital (RNID).</a:t>
            </a:r>
          </a:p>
        </p:txBody>
      </p:sp>
    </p:spTree>
    <p:extLst>
      <p:ext uri="{BB962C8B-B14F-4D97-AF65-F5344CB8AC3E}">
        <p14:creationId xmlns:p14="http://schemas.microsoft.com/office/powerpoint/2010/main" val="3855892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A265B6-1CA9-2246-B087-4D65F3E8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pt-PT" dirty="0"/>
              <a:t>A12e</a:t>
            </a:r>
            <a:r>
              <a:rPr lang="pt-PT" sz="4000" dirty="0"/>
              <a:t> Web: 4 Momentos legislativos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52FD5EB-9068-2945-9AEF-D6198469E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509367"/>
            <a:ext cx="7954627" cy="3636511"/>
          </a:xfrm>
          <a:effectLst/>
        </p:spPr>
        <p:txBody>
          <a:bodyPr>
            <a:noAutofit/>
          </a:bodyPr>
          <a:lstStyle/>
          <a:p>
            <a:r>
              <a:rPr lang="pt-PT" sz="2000" dirty="0"/>
              <a:t>DL n.º 83/2018, de 19 de outubro</a:t>
            </a:r>
          </a:p>
          <a:p>
            <a:pPr lvl="1"/>
            <a:r>
              <a:rPr lang="pt-PT" sz="2000" b="1" u="sng" dirty="0"/>
              <a:t>Alterou a Lei n.º 36/2011</a:t>
            </a:r>
            <a:r>
              <a:rPr lang="pt-PT" sz="2000" dirty="0"/>
              <a:t> – normas abertas nos sistemas informáticos do Estado (introduziu um grupo-alvo mais alargado)</a:t>
            </a:r>
          </a:p>
          <a:p>
            <a:pPr lvl="1"/>
            <a:r>
              <a:rPr lang="pt-PT" sz="2000" b="1" u="sng" dirty="0"/>
              <a:t>Alterou RNID</a:t>
            </a:r>
            <a:r>
              <a:rPr lang="pt-PT" sz="2000" dirty="0"/>
              <a:t> – RCM n.º 2/2018, de 5 de janeiro </a:t>
            </a:r>
            <a:br>
              <a:rPr lang="pt-PT" sz="2000" dirty="0"/>
            </a:br>
            <a:r>
              <a:rPr lang="pt-PT" sz="2000" dirty="0"/>
              <a:t>(introduziu uma nova norma = WCAG 2.1 = EN301 549)</a:t>
            </a:r>
          </a:p>
          <a:p>
            <a:pPr lvl="1"/>
            <a:r>
              <a:rPr lang="pt-PT" sz="2000" b="1" u="sng" dirty="0"/>
              <a:t>Esquema sancionatório</a:t>
            </a:r>
            <a:r>
              <a:rPr lang="pt-PT" sz="2000" dirty="0"/>
              <a:t> remete para a Lei n.º 46/2006, de 28 de outubro – Lei que proíbe e pune a discriminação em razão da deficiência e da existência de risco agravado de saúde</a:t>
            </a:r>
          </a:p>
        </p:txBody>
      </p:sp>
    </p:spTree>
    <p:extLst>
      <p:ext uri="{BB962C8B-B14F-4D97-AF65-F5344CB8AC3E}">
        <p14:creationId xmlns:p14="http://schemas.microsoft.com/office/powerpoint/2010/main" val="3646782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626DAC-2CC9-8046-B55D-4F989957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85433"/>
            <a:ext cx="10261602" cy="302225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DL n.º 83/2018</a:t>
            </a: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Um </a:t>
            </a:r>
            <a:r>
              <a:rPr lang="en-US" sz="7200" dirty="0" err="1">
                <a:solidFill>
                  <a:schemeClr val="tx1"/>
                </a:solidFill>
              </a:rPr>
              <a:t>grupo-alvo</a:t>
            </a:r>
            <a:r>
              <a:rPr lang="en-US" sz="7200" dirty="0">
                <a:solidFill>
                  <a:schemeClr val="tx1"/>
                </a:solidFill>
              </a:rPr>
              <a:t> </a:t>
            </a:r>
            <a:r>
              <a:rPr lang="en-US" sz="7200" dirty="0" err="1">
                <a:solidFill>
                  <a:schemeClr val="tx1"/>
                </a:solidFill>
              </a:rPr>
              <a:t>mais</a:t>
            </a:r>
            <a:r>
              <a:rPr lang="en-US" sz="7200" dirty="0">
                <a:solidFill>
                  <a:schemeClr val="tx1"/>
                </a:solidFill>
              </a:rPr>
              <a:t> </a:t>
            </a:r>
            <a:r>
              <a:rPr lang="en-US" sz="7200" dirty="0" err="1">
                <a:solidFill>
                  <a:schemeClr val="tx1"/>
                </a:solidFill>
              </a:rPr>
              <a:t>alargado</a:t>
            </a:r>
            <a:endParaRPr lang="en-US" sz="7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Imagem 8" title="AMA - Agência para a Modernização Administrativa I.P.">
            <a:extLst>
              <a:ext uri="{FF2B5EF4-FFF2-40B4-BE49-F238E27FC236}">
                <a16:creationId xmlns:a16="http://schemas.microsoft.com/office/drawing/2014/main" id="{6C999801-287C-CA4A-B697-123CED755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070" y="6084280"/>
            <a:ext cx="2006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92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297F145-6472-B745-AE0C-686A8062E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PT" sz="3100" dirty="0"/>
              <a:t>DL n.º 83/2018: Um grupo-alvo mais alargado</a:t>
            </a:r>
            <a:br>
              <a:rPr lang="pt-PT" sz="3100" dirty="0"/>
            </a:br>
            <a:r>
              <a:rPr lang="pt-PT" sz="3100" dirty="0"/>
              <a:t>... O que tínhamos</a:t>
            </a:r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83F38AB1-5665-2D4B-AFCA-4106F893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7954627" cy="3636511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dirty="0"/>
              <a:t>Ao RNID 2012/2018 (Lei n.º 36/2011, de 2 de junho)</a:t>
            </a:r>
          </a:p>
          <a:p>
            <a:pPr lvl="1"/>
            <a:r>
              <a:rPr lang="pt-PT" sz="2000" dirty="0"/>
              <a:t>Órgãos de soberania;</a:t>
            </a:r>
          </a:p>
          <a:p>
            <a:pPr lvl="1"/>
            <a:r>
              <a:rPr lang="pt-PT" sz="2000" dirty="0"/>
              <a:t>Serviços da administração pública central, incluindo institutos públicos e os serviços desconcentrados do Estado;</a:t>
            </a:r>
          </a:p>
          <a:p>
            <a:pPr lvl="1"/>
            <a:r>
              <a:rPr lang="pt-PT" sz="2000" dirty="0"/>
              <a:t>Serviços da administração pública regional;</a:t>
            </a:r>
          </a:p>
          <a:p>
            <a:pPr lvl="1"/>
            <a:r>
              <a:rPr lang="pt-PT" sz="2000" dirty="0"/>
              <a:t>Setor empresarial do Estado.</a:t>
            </a:r>
          </a:p>
        </p:txBody>
      </p:sp>
    </p:spTree>
    <p:extLst>
      <p:ext uri="{BB962C8B-B14F-4D97-AF65-F5344CB8AC3E}">
        <p14:creationId xmlns:p14="http://schemas.microsoft.com/office/powerpoint/2010/main" val="324692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297F145-6472-B745-AE0C-686A8062E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PT" sz="3100" dirty="0"/>
              <a:t>DL n.º 83/2018: Um grupo-alvo mais alargado</a:t>
            </a:r>
            <a:br>
              <a:rPr lang="pt-PT" sz="3100" dirty="0"/>
            </a:br>
            <a:r>
              <a:rPr lang="pt-PT" sz="3100" dirty="0"/>
              <a:t>... O que adicionámos</a:t>
            </a:r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83F38AB1-5665-2D4B-AFCA-4106F893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7954627" cy="3636511"/>
          </a:xfrm>
          <a:effectLst/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t-PT" sz="2000" dirty="0"/>
              <a:t>Pelo DL n.º 83/2018:</a:t>
            </a:r>
          </a:p>
          <a:p>
            <a:pPr lvl="1"/>
            <a:r>
              <a:rPr lang="pt-PT" sz="2000" dirty="0"/>
              <a:t>+ autarquias locais;</a:t>
            </a:r>
          </a:p>
          <a:p>
            <a:pPr lvl="1"/>
            <a:r>
              <a:rPr lang="pt-PT" sz="2000" dirty="0"/>
              <a:t>+ </a:t>
            </a:r>
            <a:r>
              <a:rPr lang="pt-PT" sz="2000" dirty="0" err="1"/>
              <a:t>ONGs</a:t>
            </a:r>
            <a:r>
              <a:rPr lang="pt-PT" sz="2000" dirty="0"/>
              <a:t> da área da deficiência;</a:t>
            </a:r>
          </a:p>
          <a:p>
            <a:pPr lvl="1"/>
            <a:r>
              <a:rPr lang="pt-PT" sz="2000" dirty="0"/>
              <a:t>+ Instituições de ensino superior, estabelecimentos de educação pré-escolar e de educação escolar, públicas e privadas com financiamento público.</a:t>
            </a:r>
          </a:p>
        </p:txBody>
      </p:sp>
    </p:spTree>
    <p:extLst>
      <p:ext uri="{BB962C8B-B14F-4D97-AF65-F5344CB8AC3E}">
        <p14:creationId xmlns:p14="http://schemas.microsoft.com/office/powerpoint/2010/main" val="926007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626DAC-2CC9-8046-B55D-4F989957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85433"/>
            <a:ext cx="10261602" cy="302225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DL n.º 83/2018</a:t>
            </a: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 err="1">
                <a:solidFill>
                  <a:schemeClr val="tx1"/>
                </a:solidFill>
              </a:rPr>
              <a:t>Novas</a:t>
            </a:r>
            <a:r>
              <a:rPr lang="en-US" sz="7200" dirty="0">
                <a:solidFill>
                  <a:schemeClr val="tx1"/>
                </a:solidFill>
              </a:rPr>
              <a:t> </a:t>
            </a:r>
            <a:r>
              <a:rPr lang="en-US" sz="7200" dirty="0" err="1">
                <a:solidFill>
                  <a:schemeClr val="tx1"/>
                </a:solidFill>
              </a:rPr>
              <a:t>metas</a:t>
            </a:r>
            <a:r>
              <a:rPr lang="en-US" sz="7200" dirty="0">
                <a:solidFill>
                  <a:schemeClr val="tx1"/>
                </a:solidFill>
              </a:rPr>
              <a:t> para </a:t>
            </a:r>
            <a:r>
              <a:rPr lang="en-US" sz="7200" dirty="0" err="1">
                <a:solidFill>
                  <a:schemeClr val="tx1"/>
                </a:solidFill>
              </a:rPr>
              <a:t>implementação</a:t>
            </a:r>
            <a:endParaRPr lang="en-US" sz="7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Imagem 8" title="AMA - Agência para a Modernização Administrativa I.P.">
            <a:extLst>
              <a:ext uri="{FF2B5EF4-FFF2-40B4-BE49-F238E27FC236}">
                <a16:creationId xmlns:a16="http://schemas.microsoft.com/office/drawing/2014/main" id="{5C9B48F9-1A20-9E42-8D52-F8EF8C36B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070" y="6084280"/>
            <a:ext cx="2006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75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297F145-6472-B745-AE0C-686A8062E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PT" sz="3100" dirty="0"/>
              <a:t>Novas metas de implementação</a:t>
            </a:r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83F38AB1-5665-2D4B-AFCA-4106F893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7954627" cy="3636511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dirty="0"/>
              <a:t>Em conformidade “AA” das WCAG 2.1</a:t>
            </a:r>
          </a:p>
          <a:p>
            <a:r>
              <a:rPr lang="pt-PT" sz="2000" dirty="0"/>
              <a:t>Sítios Web:</a:t>
            </a:r>
          </a:p>
          <a:p>
            <a:pPr lvl="1"/>
            <a:r>
              <a:rPr lang="pt-PT" sz="1800" b="1" u="sng" dirty="0"/>
              <a:t>Sítios Web “antigos”</a:t>
            </a:r>
            <a:r>
              <a:rPr lang="pt-PT" sz="1800" dirty="0"/>
              <a:t> (feitos antes de 23 de setembro de 2018) </a:t>
            </a:r>
          </a:p>
          <a:p>
            <a:pPr lvl="2"/>
            <a:r>
              <a:rPr lang="pt-PT" sz="1600" b="1" dirty="0"/>
              <a:t>até 23 de setembro de 2020;</a:t>
            </a:r>
          </a:p>
          <a:p>
            <a:pPr lvl="1"/>
            <a:r>
              <a:rPr lang="pt-PT" sz="1800" b="1" u="sng" dirty="0"/>
              <a:t>Sítios Web “novos”</a:t>
            </a:r>
            <a:r>
              <a:rPr lang="pt-PT" sz="1800" dirty="0"/>
              <a:t> (feitos depois de 23 de setembro de 2018)</a:t>
            </a:r>
          </a:p>
          <a:p>
            <a:pPr lvl="2"/>
            <a:r>
              <a:rPr lang="pt-PT" sz="1600" b="1" dirty="0"/>
              <a:t>Até 23 de setembro de 2019;</a:t>
            </a:r>
          </a:p>
          <a:p>
            <a:r>
              <a:rPr lang="pt-PT" sz="2000" dirty="0"/>
              <a:t>Aplicações móveis:</a:t>
            </a:r>
          </a:p>
          <a:p>
            <a:pPr lvl="1"/>
            <a:r>
              <a:rPr lang="pt-PT" sz="1800" b="1" dirty="0"/>
              <a:t>Até 23 de junho de 2021</a:t>
            </a:r>
          </a:p>
          <a:p>
            <a:pPr marL="0" indent="0">
              <a:buNone/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405007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ção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4252</TotalTime>
  <Words>733</Words>
  <Application>Microsoft Office PowerPoint</Application>
  <PresentationFormat>Ecrã Panorâmico</PresentationFormat>
  <Paragraphs>133</Paragraphs>
  <Slides>21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5" baseType="lpstr">
      <vt:lpstr>Century Gothic</vt:lpstr>
      <vt:lpstr>Wingdings</vt:lpstr>
      <vt:lpstr>Wingdings 2</vt:lpstr>
      <vt:lpstr>Citação</vt:lpstr>
      <vt:lpstr>A Declaração de Acessibilidade - Web e Apps -</vt:lpstr>
      <vt:lpstr>4 Momentos legislativos da Acessibilidade Web</vt:lpstr>
      <vt:lpstr>A12e Web: 4 Momentos legislativos</vt:lpstr>
      <vt:lpstr>A12e Web: 4 Momentos legislativos</vt:lpstr>
      <vt:lpstr>DL n.º 83/2018 Um grupo-alvo mais alargado</vt:lpstr>
      <vt:lpstr>DL n.º 83/2018: Um grupo-alvo mais alargado ... O que tínhamos</vt:lpstr>
      <vt:lpstr>DL n.º 83/2018: Um grupo-alvo mais alargado ... O que adicionámos</vt:lpstr>
      <vt:lpstr>DL n.º 83/2018 Novas metas para implementação</vt:lpstr>
      <vt:lpstr>Novas metas de implementação</vt:lpstr>
      <vt:lpstr>DL n.º 83/2018 Uma metodologia de avaliação + exigente</vt:lpstr>
      <vt:lpstr>Uma metodologia de avaliação mais exigente</vt:lpstr>
      <vt:lpstr>Avaliação automática (obrigatória) Procedimento simplificado</vt:lpstr>
      <vt:lpstr>Avaliação Manual (obrigatória) Procedimento simplificado</vt:lpstr>
      <vt:lpstr>Testes de Usabilidade (recomendado)</vt:lpstr>
      <vt:lpstr>Preencher a  Declaração de Acessibilidade e Usabilidade</vt:lpstr>
      <vt:lpstr>O Selo de Usabilidade e Acessibilidade</vt:lpstr>
      <vt:lpstr>Selo Bronze selo.usabilidade.gov.pt</vt:lpstr>
      <vt:lpstr>Selo Prata selo.usabilidade.gov.pt</vt:lpstr>
      <vt:lpstr>Selo Ouro selo.usabilidade.gov.pt</vt:lpstr>
      <vt:lpstr>Ecosystem of the PT Evaluation Tools (4 + 1) (http://accessmonitor.acessibilidade.gov.pt)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Acessibilidade e Usabilidade: Web e Apps</dc:title>
  <dc:creator>Jorge Fernandes</dc:creator>
  <cp:lastModifiedBy>Ida Brandao (DGE)</cp:lastModifiedBy>
  <cp:revision>37</cp:revision>
  <cp:lastPrinted>2020-02-21T12:06:26Z</cp:lastPrinted>
  <dcterms:created xsi:type="dcterms:W3CDTF">2019-10-19T17:34:42Z</dcterms:created>
  <dcterms:modified xsi:type="dcterms:W3CDTF">2020-02-21T13:48:13Z</dcterms:modified>
</cp:coreProperties>
</file>